
<file path=[Content_Types].xml><?xml version="1.0" encoding="utf-8"?>
<Types xmlns="http://schemas.openxmlformats.org/package/2006/content-types">
  <Default Extension="xml" ContentType="application/vnd.openxmlformats-package.core-properties+xml"/>
  <Default Extension="jpeg" ContentType="image/jpeg"/>
  <Default Extension="png" ContentType="image/png"/>
  <Default Extension="jpg" ContentType="image/jpeg"/>
  <Default Extension="svg" ContentType="image/svg+xml"/>
  <Default Extension="wdp" ContentType="image/vnd.ms-photo"/>
  <Default Extension="webp" ContentType="image/webp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2.xml" ContentType="application/vnd.openxmlformats-officedocument.presentationml.slideLayout+xml"/>
  <Override PartName="/ppt/theme/theme1.xml" ContentType="application/vnd.openxmlformats-officedocument.them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slides/slide6.xml" ContentType="application/vnd.openxmlformats-officedocument.presentationml.slide+xml"/>
  <Override PartName="/ppt/slides/slide11.xml" ContentType="application/vnd.openxmlformats-officedocument.presentationml.slide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ppt/metadata" ContentType="application/binary"/>
  <Override PartName="/ppt/slides/slide4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openxmlformats.org/officeDocument/2006/relationships/extended-properties" Target="/docProps/app.xml" Id="rId4" /></Relationships>
</file>

<file path=ppt/presentation.xml><?xml version="1.0" encoding="utf-8"?>
<p:presentation xmlns:p15="http://schemas.microsoft.com/office/powerpoint/2012/main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go="http://customooxmlschemas.google.com/"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sldIdLst>
    <p:sldId id="256" r:id="rId2"/>
    <p:sldId id="257" r:id="rId3"/>
    <p:sldId id="258" r:id="rId4"/>
    <p:sldId id="264" r:id="rId5"/>
    <p:sldId id="265" r:id="rId6"/>
    <p:sldId id="266" r:id="rId7"/>
    <p:sldId id="260" r:id="rId8"/>
    <p:sldId id="261" r:id="rId9"/>
    <p:sldId id="263" r:id="rId10"/>
    <p:sldId id="267" r:id="rId11"/>
    <p:sldId id="268" r:id="rId12"/>
    <p:sldId id="262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92">
          <p15:clr>
            <a:srgbClr val="A4A3A4"/>
          </p15:clr>
        </p15:guide>
        <p15:guide id="2" pos="192">
          <p15:clr>
            <a:srgbClr val="A4A3A4"/>
          </p15:clr>
        </p15:guide>
        <p15:guide id="3" orient="horz" pos="1080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1284" y="392"/>
      </p:cViewPr>
      <p:guideLst>
        <p:guide orient="horz" pos="792"/>
        <p:guide pos="192"/>
        <p:guide orient="horz" pos="10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7.xml" Id="rId8" /><Relationship Type="http://schemas.openxmlformats.org/officeDocument/2006/relationships/slide" Target="/ppt/slides/slide12.xml" Id="rId13" /><Relationship Type="http://schemas.openxmlformats.org/officeDocument/2006/relationships/slide" Target="/ppt/slides/slide2.xml" Id="rId3" /><Relationship Type="http://schemas.openxmlformats.org/officeDocument/2006/relationships/viewProps" Target="/ppt/viewProps.xml" Id="rId222" /><Relationship Type="http://schemas.openxmlformats.org/officeDocument/2006/relationships/slide" Target="/ppt/slides/slide6.xml" Id="rId7" /><Relationship Type="http://schemas.openxmlformats.org/officeDocument/2006/relationships/slide" Target="/ppt/slides/slide11.xml" Id="rId12" /><Relationship Type="http://schemas.openxmlformats.org/officeDocument/2006/relationships/slide" Target="/ppt/slides/slide1.xml" Id="rId2" /><Relationship Type="http://schemas.openxmlformats.org/officeDocument/2006/relationships/presProps" Target="/ppt/presProps.xml" Id="rId221" /><Relationship Type="http://schemas.openxmlformats.org/officeDocument/2006/relationships/slideMaster" Target="/ppt/slideMasters/slideMaster1.xml" Id="rId1" /><Relationship Type="http://schemas.openxmlformats.org/officeDocument/2006/relationships/slide" Target="/ppt/slides/slide5.xml" Id="rId6" /><Relationship Type="http://schemas.openxmlformats.org/officeDocument/2006/relationships/slide" Target="/ppt/slides/slide10.xml" Id="rId11" /><Relationship Type="http://customschemas.google.com/relationships/presentationmetadata" Target="/ppt/metadata" Id="rId220" /><Relationship Type="http://schemas.openxmlformats.org/officeDocument/2006/relationships/slide" Target="/ppt/slides/slide4.xml" Id="rId5" /><Relationship Type="http://schemas.openxmlformats.org/officeDocument/2006/relationships/slide" Target="/ppt/slides/slide9.xml" Id="rId10" /><Relationship Type="http://schemas.openxmlformats.org/officeDocument/2006/relationships/tableStyles" Target="/ppt/tableStyles.xml" Id="rId224" /><Relationship Type="http://schemas.openxmlformats.org/officeDocument/2006/relationships/slide" Target="/ppt/slides/slide3.xml" Id="rId4" /><Relationship Type="http://schemas.openxmlformats.org/officeDocument/2006/relationships/slide" Target="/ppt/slides/slide8.xml" Id="rId9" /><Relationship Type="http://schemas.openxmlformats.org/officeDocument/2006/relationships/theme" Target="/ppt/theme/theme1.xml" Id="rId223" /></Relationships>
</file>

<file path=ppt/media/hdphoto1.wdp>
</file>

<file path=ppt/media/image1.png>
</file>

<file path=ppt/media/image10.png>
</file>

<file path=ppt/media/image11.png>
</file>

<file path=ppt/media/image12.svg>
</file>

<file path=ppt/media/image13.webp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image" Target="/ppt/media/image2.jpg" Id="rId7" /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1.xml" Id="rId1" /><Relationship Type="http://schemas.openxmlformats.org/officeDocument/2006/relationships/image" Target="/ppt/media/image1.png" Id="rId6" /><Relationship Type="http://schemas.openxmlformats.org/officeDocument/2006/relationships/theme" Target="/ppt/theme/theme1.xml" Id="rId5" /></Relationships>
</file>

<file path=ppt/slideMasters/slideMaster1.xml><?xml version="1.0" encoding="utf-8"?>
<p:sldMaster xmlns:a16="http://schemas.microsoft.com/office/drawing/2014/main"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72688" y="78002"/>
            <a:ext cx="1800225" cy="57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153E6A6-60E4-FE14-1CBC-8CC211274D1C}"/>
              </a:ext>
            </a:extLst>
          </p:cNvPr>
          <p:cNvSpPr/>
          <p:nvPr/>
        </p:nvSpPr>
        <p:spPr>
          <a:xfrm>
            <a:off x="1" y="0"/>
            <a:ext cx="9829800" cy="71763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7CE881-772B-9023-3054-4B219B75D755}"/>
              </a:ext>
            </a:extLst>
          </p:cNvPr>
          <p:cNvSpPr/>
          <p:nvPr/>
        </p:nvSpPr>
        <p:spPr>
          <a:xfrm>
            <a:off x="9888967" y="-419"/>
            <a:ext cx="112283" cy="73235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1" name="Picture 30" descr="A blue and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16A7B69A-9B14-87FE-841D-37F0A91D141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16000"/>
          </a:blip>
          <a:srcRect t="24724" r="1619" b="63695"/>
          <a:stretch/>
        </p:blipFill>
        <p:spPr>
          <a:xfrm>
            <a:off x="0" y="-1"/>
            <a:ext cx="9839325" cy="7239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7B91A16-5D54-2FC0-B0FD-A78085FC1313}"/>
              </a:ext>
            </a:extLst>
          </p:cNvPr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701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4.png" Id="rId3" /><Relationship Type="http://schemas.openxmlformats.org/officeDocument/2006/relationships/image" Target="/ppt/media/image3.jpg" Id="rId2" /><Relationship Type="http://schemas.openxmlformats.org/officeDocument/2006/relationships/slideLayout" Target="/ppt/slideLayouts/slideLayout1.xml" Id="rId1" /><Relationship Type="http://schemas.openxmlformats.org/officeDocument/2006/relationships/image" Target="/ppt/media/image5.png" Id="rId4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image" Target="/ppt/media/image26.png" Id="rId3" /><Relationship Type="http://schemas.openxmlformats.org/officeDocument/2006/relationships/image" Target="/ppt/media/image25.png" Id="rId2" /><Relationship Type="http://schemas.openxmlformats.org/officeDocument/2006/relationships/slideLayout" Target="/ppt/slideLayouts/slideLayout1.xml" Id="rId1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image" Target="/ppt/media/image27.png" Id="rId2" /><Relationship Type="http://schemas.openxmlformats.org/officeDocument/2006/relationships/slideLayout" Target="/ppt/slideLayouts/slideLayout1.xml" Id="rId1" /></Relationships>
</file>

<file path=ppt/slides/_rels/slide12.xml.rels>&#65279;<?xml version="1.0" encoding="utf-8"?><Relationships xmlns="http://schemas.openxmlformats.org/package/2006/relationships"><Relationship Type="http://schemas.openxmlformats.org/officeDocument/2006/relationships/image" Target="/ppt/media/image28.png" Id="rId2" /><Relationship Type="http://schemas.openxmlformats.org/officeDocument/2006/relationships/slideLayout" Target="/ppt/slideLayouts/slideLayout1.xml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image" Target="/ppt/media/image6.png" Id="rId3" /><Relationship Type="http://schemas.openxmlformats.org/officeDocument/2006/relationships/slideLayout" Target="/ppt/slideLayouts/slideLayout2.xml" Id="rId1" /><Relationship Type="http://schemas.openxmlformats.org/officeDocument/2006/relationships/hyperlink" Target="https://www.freepik.com/" TargetMode="External" Id="rId2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image" Target="/ppt/media/image12.svg" Id="rId8" /><Relationship Type="http://schemas.openxmlformats.org/officeDocument/2006/relationships/image" Target="/ppt/media/image8.png" Id="rId3" /><Relationship Type="http://schemas.openxmlformats.org/officeDocument/2006/relationships/image" Target="/ppt/media/image11.png" Id="rId7" /><Relationship Type="http://schemas.openxmlformats.org/officeDocument/2006/relationships/image" Target="/ppt/media/image7.png" Id="rId2" /><Relationship Type="http://schemas.openxmlformats.org/officeDocument/2006/relationships/slideLayout" Target="/ppt/slideLayouts/slideLayout1.xml" Id="rId1" /><Relationship Type="http://schemas.microsoft.com/office/2007/relationships/hdphoto" Target="/ppt/media/hdphoto1.wdp" Id="rId6" /><Relationship Type="http://schemas.openxmlformats.org/officeDocument/2006/relationships/image" Target="/ppt/media/image15.svg" Id="rId11" /><Relationship Type="http://schemas.openxmlformats.org/officeDocument/2006/relationships/image" Target="/ppt/media/image10.png" Id="rId5" /><Relationship Type="http://schemas.openxmlformats.org/officeDocument/2006/relationships/image" Target="/ppt/media/image14.png" Id="rId10" /><Relationship Type="http://schemas.openxmlformats.org/officeDocument/2006/relationships/image" Target="/ppt/media/image9.png" Id="rId4" /><Relationship Type="http://schemas.openxmlformats.org/officeDocument/2006/relationships/image" Target="/ppt/media/image13.webp" Id="rId9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image" Target="/ppt/media/image17.png" Id="rId3" /><Relationship Type="http://schemas.openxmlformats.org/officeDocument/2006/relationships/image" Target="/ppt/media/image16.png" Id="rId2" /><Relationship Type="http://schemas.openxmlformats.org/officeDocument/2006/relationships/slideLayout" Target="/ppt/slideLayouts/slideLayout1.xml" Id="rId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image" Target="/ppt/media/image19.png" Id="rId3" /><Relationship Type="http://schemas.openxmlformats.org/officeDocument/2006/relationships/image" Target="/ppt/media/image18.png" Id="rId2" /><Relationship Type="http://schemas.openxmlformats.org/officeDocument/2006/relationships/slideLayout" Target="/ppt/slideLayouts/slideLayout1.xml" Id="rId1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image" Target="/ppt/media/image20.png" Id="rId2" /><Relationship Type="http://schemas.openxmlformats.org/officeDocument/2006/relationships/slideLayout" Target="/ppt/slideLayouts/slideLayout1.xml" Id="rId1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image" Target="/ppt/media/image21.png" Id="rId2" /><Relationship Type="http://schemas.openxmlformats.org/officeDocument/2006/relationships/slideLayout" Target="/ppt/slideLayouts/slideLayout1.xml" Id="rId1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image" Target="/ppt/media/image22.png" Id="rId3" /><Relationship Type="http://schemas.openxmlformats.org/officeDocument/2006/relationships/slideLayout" Target="/ppt/slideLayouts/slideLayout1.xml" Id="rId1" /><Relationship Type="http://schemas.openxmlformats.org/officeDocument/2006/relationships/image" Target="/ppt/media/image23.png" Id="rId4" /><Relationship Type="http://schemas.openxmlformats.org/officeDocument/2006/relationships/hyperlink" Target="https://github.com/Bikashnaik07/EV-Demand-Forecasting" TargetMode="External" Id="rId2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image" Target="/ppt/media/image24.png" Id="rId2" /><Relationship Type="http://schemas.openxmlformats.org/officeDocument/2006/relationships/slideLayout" Target="/ppt/slideLayouts/slideLayout1.xml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07B8740D-C76F-46FC-AEFB-23FB0614D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933" y="-21166"/>
            <a:ext cx="12374126" cy="6960446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857762-AD52-483C-B3E1-635C5BBC6F2F}"/>
              </a:ext>
            </a:extLst>
          </p:cNvPr>
          <p:cNvSpPr/>
          <p:nvPr/>
        </p:nvSpPr>
        <p:spPr>
          <a:xfrm>
            <a:off x="5873750" y="584200"/>
            <a:ext cx="4673600" cy="977900"/>
          </a:xfrm>
          <a:prstGeom prst="roundRect">
            <a:avLst/>
          </a:prstGeom>
          <a:solidFill>
            <a:srgbClr val="EBEEF9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067E9C-C7B9-4476-9708-CBB3F66FD892}"/>
              </a:ext>
            </a:extLst>
          </p:cNvPr>
          <p:cNvSpPr txBox="1"/>
          <p:nvPr/>
        </p:nvSpPr>
        <p:spPr>
          <a:xfrm>
            <a:off x="6152633" y="2604892"/>
            <a:ext cx="41158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EV Vehicle/Charging Demand Prediction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7224A59-2417-428A-A991-E468431BB817}"/>
              </a:ext>
            </a:extLst>
          </p:cNvPr>
          <p:cNvGrpSpPr/>
          <p:nvPr/>
        </p:nvGrpSpPr>
        <p:grpSpPr>
          <a:xfrm>
            <a:off x="6890523" y="742091"/>
            <a:ext cx="2640053" cy="664378"/>
            <a:chOff x="2375536" y="1112060"/>
            <a:chExt cx="3292636" cy="828603"/>
          </a:xfrm>
        </p:grpSpPr>
        <p:pic>
          <p:nvPicPr>
            <p:cNvPr id="7" name="Picture 6" descr="A close up of a logo&#10;&#10;Description automatically generated">
              <a:extLst>
                <a:ext uri="{FF2B5EF4-FFF2-40B4-BE49-F238E27FC236}">
                  <a16:creationId xmlns:a16="http://schemas.microsoft.com/office/drawing/2014/main" id="{BD3530AF-9771-470E-A9BF-F28AA2275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2781" y="1270168"/>
              <a:ext cx="1575391" cy="512386"/>
            </a:xfrm>
            <a:prstGeom prst="rect">
              <a:avLst/>
            </a:prstGeom>
          </p:spPr>
        </p:pic>
        <p:pic>
          <p:nvPicPr>
            <p:cNvPr id="8" name="Picture 7" descr="A yellow and red shell logo&#10;&#10;Description automatically generated">
              <a:extLst>
                <a:ext uri="{FF2B5EF4-FFF2-40B4-BE49-F238E27FC236}">
                  <a16:creationId xmlns:a16="http://schemas.microsoft.com/office/drawing/2014/main" id="{75E6A819-9F3F-4787-A707-A7415C302B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75536" y="1112060"/>
              <a:ext cx="985475" cy="82860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8652C39-2897-52CD-680F-5B41DA350D02}"/>
              </a:ext>
            </a:extLst>
          </p:cNvPr>
          <p:cNvSpPr txBox="1"/>
          <p:nvPr/>
        </p:nvSpPr>
        <p:spPr>
          <a:xfrm>
            <a:off x="3790669" y="3960852"/>
            <a:ext cx="89535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2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Name: BIKASH NAIK</a:t>
            </a:r>
          </a:p>
          <a:p>
            <a:pPr algn="ctr"/>
            <a:r>
              <a:rPr lang="en-IN" sz="22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STUD_ID: STU6644751bcfc821715762459</a:t>
            </a:r>
          </a:p>
          <a:p>
            <a:pPr algn="ctr"/>
            <a:r>
              <a:rPr lang="en-IN" sz="22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AICTE ID: INTERNSHIP_17504079746855162636342</a:t>
            </a:r>
            <a:endParaRPr lang="en-US" sz="22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127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AC407C-27DE-F731-234F-B1EE432625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7F19E9-EF0A-1E1B-DA96-501D0A788547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C1F96D-09B6-1282-20BC-EE78945B36E7}"/>
              </a:ext>
            </a:extLst>
          </p:cNvPr>
          <p:cNvSpPr txBox="1"/>
          <p:nvPr/>
        </p:nvSpPr>
        <p:spPr>
          <a:xfrm>
            <a:off x="268355" y="1516366"/>
            <a:ext cx="11716121" cy="23262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1800" b="1" dirty="0"/>
              <a:t>Forecasting for a Single County</a:t>
            </a:r>
            <a:endParaRPr lang="en-IN" sz="1800" b="1" dirty="0"/>
          </a:p>
          <a:p>
            <a:pPr lvl="0" eaLnBrk="0" fontAlgn="base" hangingPunct="0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8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This output demonstrates the model’s practical application for local planners.</a:t>
            </a:r>
          </a:p>
          <a:p>
            <a:pPr lvl="0" eaLnBrk="0" fontAlgn="base" hangingPunct="0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The first graph shows the historical monthly EV additions (orange line) and the model's forecast (blue line),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projecting a steady trend of new vehicle registrations.</a:t>
            </a:r>
          </a:p>
          <a:p>
            <a:pPr lvl="0" eaLnBrk="0" fontAlgn="base" hangingPunct="0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The second graph is key for long-term planning. It visualizes the total cumulative EV count, showing the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projected growth curve over a </a:t>
            </a: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36-month forecast period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for a specific county like Kings County.</a:t>
            </a:r>
          </a:p>
          <a:p>
            <a:pPr lvl="0" eaLnBrk="0" fontAlgn="base" hangingPunct="0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B831A9-CAE1-1953-20B5-D06969EC5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638" y="3769757"/>
            <a:ext cx="5751079" cy="285690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43C0437-8486-D35C-38AF-124547D08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568" y="3769757"/>
            <a:ext cx="5751080" cy="2856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106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895AD7-0596-294E-60AD-A119E45FB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48CC6E-790E-4AEE-B573-4B0044A11E80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002F96-2D8D-6094-B93C-5EEE371DEF2F}"/>
              </a:ext>
            </a:extLst>
          </p:cNvPr>
          <p:cNvSpPr txBox="1"/>
          <p:nvPr/>
        </p:nvSpPr>
        <p:spPr>
          <a:xfrm>
            <a:off x="268356" y="1516366"/>
            <a:ext cx="5433944" cy="41088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1800" b="1" dirty="0"/>
              <a:t>Strategic Analysis: Multi-County Comparison</a:t>
            </a:r>
          </a:p>
          <a:p>
            <a:pPr lvl="0" eaLnBrk="0" fontAlgn="base" hangingPunct="0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8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Our dashboard allows for a powerful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multi-county comparison, helping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stakeholders make strategic decisions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on a regional level.</a:t>
            </a:r>
          </a:p>
          <a:p>
            <a:pPr lvl="0" eaLnBrk="0" fontAlgn="base" hangingPunct="0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The graph shows the projected cumulative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EV growth for the top-performing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counties, such as </a:t>
            </a: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Santa Clara, Fairfax,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   and Orange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, over a 36-month period.</a:t>
            </a:r>
          </a:p>
          <a:p>
            <a:pPr lvl="0" eaLnBrk="0" fontAlgn="base" hangingPunct="0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This tool allows a city planner or energy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company to quickly compare growth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trajectories and identify the regions that will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require charging infrastructure most urgently.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8E049A-54BD-93D2-BB0A-DD2CC6D4B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5064" y="1914038"/>
            <a:ext cx="6898580" cy="3427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469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49087" y="988151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Conclusion:</a:t>
            </a:r>
            <a:r>
              <a:rPr lang="en-US" sz="1800" b="1" dirty="0">
                <a:solidFill>
                  <a:srgbClr val="213163"/>
                </a:solidFill>
              </a:rPr>
              <a:t> 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33E6E6-6E6C-E4DC-A7C3-B461A087A653}"/>
              </a:ext>
            </a:extLst>
          </p:cNvPr>
          <p:cNvSpPr txBox="1"/>
          <p:nvPr/>
        </p:nvSpPr>
        <p:spPr>
          <a:xfrm>
            <a:off x="149087" y="1388261"/>
            <a:ext cx="9158542" cy="5109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Project Summary:</a:t>
            </a:r>
          </a:p>
          <a:p>
            <a:pPr marL="0" marR="0" lvl="0" indent="0" algn="l" defTabSz="914400" rtl="0" eaLnBrk="0" fontAlgn="base" latinLnBrk="0" hangingPunct="0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Problem: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We successfully addressed the challenge of forecasting EV adoption to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help urban planners make informed decisions on infrastructure.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Solution: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We built a highly accurate </a:t>
            </a: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Random Forest Regressor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model that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achieved an </a:t>
            </a: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R² score of 0.9984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a low </a:t>
            </a: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RMSE of 0.06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Key Insight: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model's accuracy is primarily driven by engineered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time-series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features, specifically the EV counts from the previous two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months.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Final Deliverable: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project was packaged into an interactive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kumimoji="0" lang="en-US" altLang="en-US" sz="17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endParaRPr kumimoji="0" lang="en-US" altLang="en-US" sz="17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  </a:t>
            </a: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dashboard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that provides a user-friendly interface with actionable insights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planning.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Future Scope:</a:t>
            </a:r>
          </a:p>
          <a:p>
            <a:pPr marL="0" marR="0" lvl="0" indent="0" algn="l" defTabSz="914400" rtl="0" eaLnBrk="0" fontAlgn="base" latinLnBrk="0" hangingPunct="0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Alternate Algorithms: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handle potential non-linear data more effectively, we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could explore other algorithms like </a:t>
            </a: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SVR (Support Vector Regressor)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see if they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can offer even greater accuracy or different insights.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Data Enrichment: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model could be enhanced by incorporating additional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external data,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such as local EV policy changes, economic indicators, or charging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station locations, to make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forecasts more robust.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D4E3B9A-3293-92F0-15B5-AA015EEE5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5700" y="1388261"/>
            <a:ext cx="468630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88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94E319-C77C-49E2-964C-6E125D716194}"/>
              </a:ext>
            </a:extLst>
          </p:cNvPr>
          <p:cNvSpPr txBox="1"/>
          <p:nvPr/>
        </p:nvSpPr>
        <p:spPr>
          <a:xfrm>
            <a:off x="191911" y="972537"/>
            <a:ext cx="26528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213163"/>
                </a:solidFill>
              </a:rPr>
              <a:t>Learning Objectives</a:t>
            </a:r>
            <a:endParaRPr lang="en-IN" sz="2000" dirty="0">
              <a:solidFill>
                <a:srgbClr val="2131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1F3497-5370-4874-9908-5AD45214E10B}"/>
              </a:ext>
            </a:extLst>
          </p:cNvPr>
          <p:cNvSpPr txBox="1"/>
          <p:nvPr/>
        </p:nvSpPr>
        <p:spPr>
          <a:xfrm>
            <a:off x="199809" y="6135329"/>
            <a:ext cx="7958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b="1" dirty="0">
                <a:latin typeface="+mn-lt"/>
              </a:rPr>
              <a:t>Source 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E830DD-8813-42EB-B27B-B7D85423D0C7}"/>
              </a:ext>
            </a:extLst>
          </p:cNvPr>
          <p:cNvSpPr txBox="1"/>
          <p:nvPr/>
        </p:nvSpPr>
        <p:spPr>
          <a:xfrm>
            <a:off x="880529" y="6135329"/>
            <a:ext cx="1842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dirty="0">
                <a:solidFill>
                  <a:srgbClr val="0000FF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www.freepik.com/</a:t>
            </a:r>
            <a:endParaRPr lang="en-IN" sz="1200" dirty="0">
              <a:solidFill>
                <a:srgbClr val="0000FF"/>
              </a:solidFill>
              <a:latin typeface="+mn-lt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2F707-7F22-48A3-97EC-98EFB1023A55}"/>
              </a:ext>
            </a:extLst>
          </p:cNvPr>
          <p:cNvCxnSpPr/>
          <p:nvPr/>
        </p:nvCxnSpPr>
        <p:spPr>
          <a:xfrm>
            <a:off x="0" y="6055360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ladder leading to a large yellow circle&#10;&#10;Description automatically generated">
            <a:extLst>
              <a:ext uri="{FF2B5EF4-FFF2-40B4-BE49-F238E27FC236}">
                <a16:creationId xmlns:a16="http://schemas.microsoft.com/office/drawing/2014/main" id="{E2920B14-B344-4926-9729-BC7EBD91FF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l="13763" t="6135" r="13650"/>
          <a:stretch/>
        </p:blipFill>
        <p:spPr>
          <a:xfrm>
            <a:off x="7345680" y="1442720"/>
            <a:ext cx="4500880" cy="46329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264928-EACB-4739-BDDA-6799C99356F3}"/>
              </a:ext>
            </a:extLst>
          </p:cNvPr>
          <p:cNvSpPr txBox="1"/>
          <p:nvPr/>
        </p:nvSpPr>
        <p:spPr>
          <a:xfrm>
            <a:off x="8839200" y="3168609"/>
            <a:ext cx="15036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3500" b="1" dirty="0">
                <a:solidFill>
                  <a:schemeClr val="tx1"/>
                </a:solidFill>
                <a:latin typeface="+mn-lt"/>
              </a:rPr>
              <a:t>GOAL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6E6676-8EDC-9B53-ED16-042413589F06}"/>
              </a:ext>
            </a:extLst>
          </p:cNvPr>
          <p:cNvSpPr txBox="1"/>
          <p:nvPr/>
        </p:nvSpPr>
        <p:spPr>
          <a:xfrm>
            <a:off x="345440" y="1452615"/>
            <a:ext cx="7145871" cy="4473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1800" b="1" dirty="0"/>
              <a:t>Key Learning Objectives</a:t>
            </a:r>
          </a:p>
          <a:p>
            <a:pPr lvl="0" eaLnBrk="0" fontAlgn="base" hangingPunct="0">
              <a:lnSpc>
                <a:spcPct val="3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 Data-Driven Forecasting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: To learn how to use historical data to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                                           build a predictive model for future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                                           trends, specifically in the context of EV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                                           adoption.</a:t>
            </a:r>
          </a:p>
          <a:p>
            <a:pPr lvl="0" eaLnBrk="0" fontAlgn="base" hangingPunct="0">
              <a:lnSpc>
                <a:spcPct val="3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7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 Solving a Real-World Problem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: To understand how data science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                                          can be applied to solve critical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                                          infrastructure challenges, like planning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                                          for EV charging demand.</a:t>
            </a:r>
          </a:p>
          <a:p>
            <a:pPr lvl="0" eaLnBrk="0" fontAlgn="base" hangingPunct="0">
              <a:lnSpc>
                <a:spcPct val="3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7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 Building a Complete Solution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: To gain experience in creating an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                                         end-to-end project, from data analysis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                                         and model building to a user-friendly,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                                         interactive dashboard.</a:t>
            </a:r>
          </a:p>
          <a:p>
            <a:pPr lvl="0" eaLnBrk="0" fontAlgn="base" hangingPunct="0">
              <a:lnSpc>
                <a:spcPct val="3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7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 Driving Sustainability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: To demonstrate the role of AI and green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                                         skills in promoting proactive planning for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                                         a sustainable future.</a:t>
            </a:r>
          </a:p>
        </p:txBody>
      </p:sp>
    </p:spTree>
    <p:extLst>
      <p:ext uri="{BB962C8B-B14F-4D97-AF65-F5344CB8AC3E}">
        <p14:creationId xmlns:p14="http://schemas.microsoft.com/office/powerpoint/2010/main" val="2932052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32086" y="1000287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213163"/>
                </a:solidFill>
              </a:rPr>
              <a:t>T</a:t>
            </a:r>
            <a:r>
              <a:rPr lang="en-IN" sz="2000" b="1" dirty="0" err="1">
                <a:solidFill>
                  <a:srgbClr val="213163"/>
                </a:solidFill>
              </a:rPr>
              <a:t>ools</a:t>
            </a:r>
            <a:r>
              <a:rPr lang="en-IN" sz="2000" b="1" dirty="0">
                <a:solidFill>
                  <a:srgbClr val="213163"/>
                </a:solidFill>
              </a:rPr>
              <a:t> and Technology used 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350CD624-29D2-48CD-6ED7-79C7287925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2086" y="1400397"/>
            <a:ext cx="10509707" cy="527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AutoNum type="arabicPeriod"/>
            </a:pP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Programming Language – Python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Used throughout for data analysis, model training, and dashboard deployment.</a:t>
            </a:r>
          </a:p>
          <a:p>
            <a:pPr lvl="0" indent="-457200" eaLnBrk="0" fontAlgn="base" hangingPunct="0">
              <a:lnSpc>
                <a:spcPct val="3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7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2. Data Handling – Pandas &amp; NumPy</a:t>
            </a:r>
          </a:p>
          <a:p>
            <a:pPr lvl="0" eaLnBrk="0" fontAlgn="base" hangingPunct="0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7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85750" lvl="0" indent="-285750" eaLnBrk="0" fontAlgn="base" hangingPunct="0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Pandas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: For data cleaning, transformation, and time-series feature engineering.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NumPy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: Used in calculating rolling means, growth slopes, and other numeric operations.</a:t>
            </a:r>
          </a:p>
          <a:p>
            <a:pPr lvl="0" eaLnBrk="0" fontAlgn="base" hangingPunct="0">
              <a:lnSpc>
                <a:spcPct val="3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7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3. Machine Learning – Scikit-learn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700" b="1" dirty="0" err="1">
                <a:solidFill>
                  <a:schemeClr val="tx1"/>
                </a:solidFill>
                <a:latin typeface="Arial" panose="020B0604020202020204" pitchFamily="34" charset="0"/>
              </a:rPr>
              <a:t>RandomForestRegressor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: Trained for time-series forecasting of EV adoption.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700" b="1" dirty="0" err="1">
                <a:solidFill>
                  <a:schemeClr val="tx1"/>
                </a:solidFill>
                <a:latin typeface="Arial" panose="020B0604020202020204" pitchFamily="34" charset="0"/>
              </a:rPr>
              <a:t>RandomizedSearchCV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: Tuned model parameters for better accuracy.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700" b="1" dirty="0" err="1">
                <a:solidFill>
                  <a:schemeClr val="tx1"/>
                </a:solidFill>
                <a:latin typeface="Arial" panose="020B0604020202020204" pitchFamily="34" charset="0"/>
              </a:rPr>
              <a:t>LabelEncoder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: Converted categorical features (like counties) into numeric form.</a:t>
            </a:r>
          </a:p>
          <a:p>
            <a:pPr lvl="0" eaLnBrk="0" fontAlgn="base" hangingPunct="0">
              <a:lnSpc>
                <a:spcPct val="3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7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4. Model Persistence – </a:t>
            </a:r>
            <a:r>
              <a:rPr lang="en-US" altLang="en-US" sz="1700" b="1" dirty="0" err="1">
                <a:solidFill>
                  <a:schemeClr val="tx1"/>
                </a:solidFill>
                <a:latin typeface="Arial" panose="020B0604020202020204" pitchFamily="34" charset="0"/>
              </a:rPr>
              <a:t>joblib</a:t>
            </a:r>
            <a:endParaRPr lang="en-US" altLang="en-US" sz="17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Saved the trained model and encoders as </a:t>
            </a:r>
            <a:r>
              <a:rPr lang="en-US" altLang="en-US" sz="1700" dirty="0">
                <a:solidFill>
                  <a:schemeClr val="tx1"/>
                </a:solidFill>
                <a:latin typeface="Arial Unicode MS"/>
              </a:rPr>
              <a:t>.</a:t>
            </a:r>
            <a:r>
              <a:rPr lang="en-US" altLang="en-US" sz="1700" dirty="0" err="1">
                <a:solidFill>
                  <a:schemeClr val="tx1"/>
                </a:solidFill>
                <a:latin typeface="Arial Unicode MS"/>
              </a:rPr>
              <a:t>pkl</a:t>
            </a:r>
            <a:r>
              <a:rPr lang="en-US" altLang="en-US" sz="1700" dirty="0">
                <a:solidFill>
                  <a:schemeClr val="tx1"/>
                </a:solidFill>
              </a:rPr>
              <a:t> files for easy app integration.</a:t>
            </a:r>
          </a:p>
          <a:p>
            <a:pPr lvl="0" eaLnBrk="0" fontAlgn="base" hangingPunct="0">
              <a:lnSpc>
                <a:spcPct val="3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7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5. Visualization – Matplotlib, Seaborn &amp; </a:t>
            </a:r>
            <a:r>
              <a:rPr lang="en-US" altLang="en-US" sz="1700" b="1" dirty="0" err="1">
                <a:solidFill>
                  <a:schemeClr val="tx1"/>
                </a:solidFill>
                <a:latin typeface="Arial" panose="020B0604020202020204" pitchFamily="34" charset="0"/>
              </a:rPr>
              <a:t>Plotly</a:t>
            </a:r>
            <a:endParaRPr lang="en-US" altLang="en-US" sz="17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Seaborn &amp; Matplotlib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: Used for exploratory data visualization.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700" b="1" dirty="0" err="1">
                <a:solidFill>
                  <a:schemeClr val="tx1"/>
                </a:solidFill>
                <a:latin typeface="Arial" panose="020B0604020202020204" pitchFamily="34" charset="0"/>
              </a:rPr>
              <a:t>Plotly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: Powered interactive charts in the </a:t>
            </a:r>
            <a:r>
              <a:rPr lang="en-US" altLang="en-US" sz="1700" dirty="0" err="1">
                <a:solidFill>
                  <a:schemeClr val="tx1"/>
                </a:solidFill>
                <a:latin typeface="Arial" panose="020B0604020202020204" pitchFamily="34" charset="0"/>
              </a:rPr>
              <a:t>Streamlit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dashboard.</a:t>
            </a:r>
          </a:p>
          <a:p>
            <a:pPr lvl="0" eaLnBrk="0" fontAlgn="base" hangingPunct="0">
              <a:lnSpc>
                <a:spcPct val="3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7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6. Deployment – </a:t>
            </a:r>
            <a:r>
              <a:rPr lang="en-US" altLang="en-US" sz="1700" b="1" dirty="0" err="1">
                <a:solidFill>
                  <a:schemeClr val="tx1"/>
                </a:solidFill>
                <a:latin typeface="Arial" panose="020B0604020202020204" pitchFamily="34" charset="0"/>
              </a:rPr>
              <a:t>Streamlit</a:t>
            </a:r>
            <a:endParaRPr lang="en-US" altLang="en-US" sz="17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Developed a responsive web app for end-users to visualize and forecast EV demand at the county level.</a:t>
            </a:r>
          </a:p>
          <a:p>
            <a:pPr lvl="0" eaLnBrk="0" fontAlgn="base" hangingPunct="0">
              <a:lnSpc>
                <a:spcPct val="3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7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7. Environment – </a:t>
            </a:r>
            <a:r>
              <a:rPr lang="en-US" altLang="en-US" sz="1700" b="1" dirty="0" err="1">
                <a:solidFill>
                  <a:schemeClr val="tx1"/>
                </a:solidFill>
                <a:latin typeface="Arial" panose="020B0604020202020204" pitchFamily="34" charset="0"/>
              </a:rPr>
              <a:t>Jupyter</a:t>
            </a: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 Notebook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Used for experimentation, model building, and initial EDA.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6FAD3B-FB84-CBB5-C17A-A4DB10D7D63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0647" t="14585" b="66316"/>
          <a:stretch>
            <a:fillRect/>
          </a:stretch>
        </p:blipFill>
        <p:spPr>
          <a:xfrm>
            <a:off x="8441356" y="1000288"/>
            <a:ext cx="2582244" cy="112009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75F8B71-1911-2713-D297-307C63F26A9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9947" t="30008" r="2223" b="60858"/>
          <a:stretch>
            <a:fillRect/>
          </a:stretch>
        </p:blipFill>
        <p:spPr>
          <a:xfrm>
            <a:off x="9237365" y="2478623"/>
            <a:ext cx="1366402" cy="44846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C0C5B25-7B90-8ACB-8819-52185696A9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5232" t="14246" r="2223" b="69424"/>
          <a:stretch>
            <a:fillRect/>
          </a:stretch>
        </p:blipFill>
        <p:spPr>
          <a:xfrm>
            <a:off x="9563014" y="1789984"/>
            <a:ext cx="1019733" cy="738644"/>
          </a:xfrm>
          <a:prstGeom prst="rect">
            <a:avLst/>
          </a:prstGeom>
        </p:spPr>
      </p:pic>
      <p:pic>
        <p:nvPicPr>
          <p:cNvPr id="1026" name="Picture 2" descr="A Simple Walk-through with NumPy for Data Science - Neuraspike">
            <a:extLst>
              <a:ext uri="{FF2B5EF4-FFF2-40B4-BE49-F238E27FC236}">
                <a16:creationId xmlns:a16="http://schemas.microsoft.com/office/drawing/2014/main" id="{F20638A2-6031-E91F-259B-097F3EF941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1060" y="1600905"/>
            <a:ext cx="1366402" cy="1366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Joblib: What is this Python library? How do I use it?">
            <a:extLst>
              <a:ext uri="{FF2B5EF4-FFF2-40B4-BE49-F238E27FC236}">
                <a16:creationId xmlns:a16="http://schemas.microsoft.com/office/drawing/2014/main" id="{F478E767-DCB4-5952-F177-2945BF5B00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" contrast="4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287" t="23069" r="33276" b="20485"/>
          <a:stretch>
            <a:fillRect/>
          </a:stretch>
        </p:blipFill>
        <p:spPr bwMode="auto">
          <a:xfrm>
            <a:off x="8071103" y="3872491"/>
            <a:ext cx="1166262" cy="1046990"/>
          </a:xfrm>
          <a:prstGeom prst="flowChartPunchedCard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42C95C5-8101-7244-D2E9-66B0CE11809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8245" t="14859" r="27725" b="69675"/>
          <a:stretch>
            <a:fillRect/>
          </a:stretch>
        </p:blipFill>
        <p:spPr>
          <a:xfrm>
            <a:off x="8843457" y="2862663"/>
            <a:ext cx="3019524" cy="106061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6F8ED42-DFB0-121F-FF66-2E9CA7C0215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830" t="45333" r="20245" b="41976"/>
          <a:stretch>
            <a:fillRect/>
          </a:stretch>
        </p:blipFill>
        <p:spPr>
          <a:xfrm>
            <a:off x="6777449" y="5055064"/>
            <a:ext cx="2293722" cy="62032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779852B-0F09-A11A-4529-90B1AA460DA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225" t="67668" r="20216" b="15290"/>
          <a:stretch>
            <a:fillRect/>
          </a:stretch>
        </p:blipFill>
        <p:spPr>
          <a:xfrm>
            <a:off x="9858356" y="4229065"/>
            <a:ext cx="1766873" cy="532374"/>
          </a:xfrm>
          <a:prstGeom prst="rect">
            <a:avLst/>
          </a:prstGeom>
        </p:spPr>
      </p:pic>
      <p:pic>
        <p:nvPicPr>
          <p:cNvPr id="34" name="Graphic 33">
            <a:extLst>
              <a:ext uri="{FF2B5EF4-FFF2-40B4-BE49-F238E27FC236}">
                <a16:creationId xmlns:a16="http://schemas.microsoft.com/office/drawing/2014/main" id="{7C7F57BF-E75C-BE18-6D66-2F34B0D019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l="29446"/>
          <a:stretch>
            <a:fillRect/>
          </a:stretch>
        </p:blipFill>
        <p:spPr>
          <a:xfrm>
            <a:off x="10093768" y="5953966"/>
            <a:ext cx="1838294" cy="72405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776FA090-2495-581B-739C-4920ADB29D07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t="22030" b="23910"/>
          <a:stretch>
            <a:fillRect/>
          </a:stretch>
        </p:blipFill>
        <p:spPr>
          <a:xfrm>
            <a:off x="7924310" y="6130253"/>
            <a:ext cx="1739487" cy="493690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26A390EB-1C4A-94ED-9F38-253D1652B8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l="5656" r="67276"/>
          <a:stretch>
            <a:fillRect/>
          </a:stretch>
        </p:blipFill>
        <p:spPr>
          <a:xfrm>
            <a:off x="10665957" y="5457603"/>
            <a:ext cx="836134" cy="858389"/>
          </a:xfrm>
          <a:prstGeom prst="rect">
            <a:avLst/>
          </a:prstGeom>
        </p:spPr>
      </p:pic>
      <p:pic>
        <p:nvPicPr>
          <p:cNvPr id="39" name="Graphic 38">
            <a:extLst>
              <a:ext uri="{FF2B5EF4-FFF2-40B4-BE49-F238E27FC236}">
                <a16:creationId xmlns:a16="http://schemas.microsoft.com/office/drawing/2014/main" id="{159C342A-C4F8-3D43-C75F-846B1C133C8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336291" y="4939514"/>
            <a:ext cx="2492911" cy="71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571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6A81CA-9910-1052-3F64-CC93B39EF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429EE4-4530-DA7E-6DB5-6E74A8F23D32}"/>
              </a:ext>
            </a:extLst>
          </p:cNvPr>
          <p:cNvSpPr txBox="1"/>
          <p:nvPr/>
        </p:nvSpPr>
        <p:spPr>
          <a:xfrm>
            <a:off x="268356" y="1014656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BF0A18-42AB-C88C-2AC2-63FF34D6F941}"/>
              </a:ext>
            </a:extLst>
          </p:cNvPr>
          <p:cNvSpPr txBox="1"/>
          <p:nvPr/>
        </p:nvSpPr>
        <p:spPr>
          <a:xfrm>
            <a:off x="268356" y="1516366"/>
            <a:ext cx="74210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Our Method: A Full Data Science Pipeline</a:t>
            </a:r>
            <a:endParaRPr lang="en-US" altLang="en-US" sz="18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Our project followed a rigorous 7-step data science pipeline to ensure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our model is robust and reliable. This process is a clear, step-by-step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flow from initial data to a final deployed solution.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We started with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Preparation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cleaning.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We then focused on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Training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teach our model to recognize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historical patterns.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Finally, we created a dashboard for easy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Deployment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 the model’s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insights.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Here are the seven specific steps we followed: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Loading &amp; Initial Analysis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Preprocessing &amp; Outlier Handling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Exploratory Data Analysis (EDA)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Feature Engineering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Preparation &amp; Training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6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Evaluation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7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Multi-County Forecasting &amp; Ranking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60A0D5-7870-0246-7C7E-40E51BAB6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9634" y="1014656"/>
            <a:ext cx="3709296" cy="55639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11A0C0B-FD42-A767-A8E9-8DDF1D618B5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611" t="29990" r="72778" b="60185"/>
          <a:stretch>
            <a:fillRect/>
          </a:stretch>
        </p:blipFill>
        <p:spPr>
          <a:xfrm>
            <a:off x="8496319" y="5056188"/>
            <a:ext cx="676255" cy="53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706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83F788-4CC6-3A3F-FD76-ACBCED856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98225A-DCAA-9F9F-3929-70AB24E66F98}"/>
              </a:ext>
            </a:extLst>
          </p:cNvPr>
          <p:cNvSpPr txBox="1"/>
          <p:nvPr/>
        </p:nvSpPr>
        <p:spPr>
          <a:xfrm>
            <a:off x="268356" y="1014656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60C57B-154B-EBFF-D43A-7A95E7CCCE46}"/>
              </a:ext>
            </a:extLst>
          </p:cNvPr>
          <p:cNvSpPr txBox="1"/>
          <p:nvPr/>
        </p:nvSpPr>
        <p:spPr>
          <a:xfrm>
            <a:off x="268356" y="1516366"/>
            <a:ext cx="11695044" cy="22529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1800" b="1" dirty="0"/>
              <a:t>Deep Dive: Data Preparation &amp; Analysis</a:t>
            </a:r>
            <a:endParaRPr lang="en-US" altLang="en-US" sz="18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3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We started with a dataset of </a:t>
            </a: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20,819 records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, and after cleaning and handling </a:t>
            </a: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2,476 outliers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, the final dataset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for training was </a:t>
            </a: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12,573 records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Our initial analysis showed that Electric Vehicles (EVs) make up a small, but rapidly growing </a:t>
            </a: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25.5%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of the total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vehicle fleet in our dataset. The other </a:t>
            </a: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74.5%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are non-electric vehicles.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Within the EV category, </a:t>
            </a: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Battery Electric Vehicles (BEVs)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are the most common with </a:t>
            </a: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523,981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records, followed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by Plug-in Hybrid Electric Vehicles (PHEVs) with </a:t>
            </a: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446,017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records.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These key insights from our analysis directly guided the features we engineered for our model.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927CB1-3BFB-DAE0-34AF-E0DF88D5D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356" y="3785166"/>
            <a:ext cx="7326244" cy="29009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12DEBDA-9C10-A99F-70F4-FE2A4D24E8C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206" b="8533"/>
          <a:stretch>
            <a:fillRect/>
          </a:stretch>
        </p:blipFill>
        <p:spPr>
          <a:xfrm>
            <a:off x="8201081" y="3926290"/>
            <a:ext cx="3300129" cy="27069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1C5AFBC-6604-B6C4-5E98-C6E5869C25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07" b="95531"/>
          <a:stretch>
            <a:fillRect/>
          </a:stretch>
        </p:blipFill>
        <p:spPr>
          <a:xfrm>
            <a:off x="8297695" y="3785166"/>
            <a:ext cx="3106903" cy="12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260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31128A-D1CB-9DE1-8348-0F62D029FA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5AF8091-C218-094E-E984-27CDF4EE7B2E}"/>
              </a:ext>
            </a:extLst>
          </p:cNvPr>
          <p:cNvSpPr txBox="1"/>
          <p:nvPr/>
        </p:nvSpPr>
        <p:spPr>
          <a:xfrm>
            <a:off x="268356" y="1014656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9D131E-BC10-26C8-6BEB-EA1FECED0791}"/>
              </a:ext>
            </a:extLst>
          </p:cNvPr>
          <p:cNvSpPr txBox="1"/>
          <p:nvPr/>
        </p:nvSpPr>
        <p:spPr>
          <a:xfrm>
            <a:off x="268356" y="1516366"/>
            <a:ext cx="5506802" cy="50106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1700" b="1" dirty="0"/>
              <a:t>Deep Dive: </a:t>
            </a:r>
            <a:r>
              <a:rPr lang="en-US" sz="1700" b="1" dirty="0"/>
              <a:t>The Key to Our Model's Accuracy</a:t>
            </a:r>
            <a:endParaRPr lang="en-US" altLang="en-US" sz="17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3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 Feature Engineering: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The strength of our model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comes from the custom features we created to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capture real-world trends. We specifically engineered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features to capture temporal patterns, such as:</a:t>
            </a:r>
          </a:p>
          <a:p>
            <a:pPr lvl="7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     1. Lag Features: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Past EV counts from 1, 2, and 3</a:t>
            </a:r>
          </a:p>
          <a:p>
            <a:pPr lvl="7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   months ago (</a:t>
            </a:r>
            <a:r>
              <a:rPr lang="en-US" altLang="en-US" sz="1700" dirty="0">
                <a:solidFill>
                  <a:schemeClr val="tx1"/>
                </a:solidFill>
                <a:latin typeface="Arial Unicode MS"/>
              </a:rPr>
              <a:t>ev_total_lag1</a:t>
            </a:r>
            <a:r>
              <a:rPr lang="en-US" altLang="en-US" sz="1700" dirty="0">
                <a:solidFill>
                  <a:schemeClr val="tx1"/>
                </a:solidFill>
              </a:rPr>
              <a:t>, </a:t>
            </a:r>
            <a:r>
              <a:rPr lang="en-US" altLang="en-US" sz="1700" dirty="0">
                <a:solidFill>
                  <a:schemeClr val="tx1"/>
                </a:solidFill>
                <a:latin typeface="Arial Unicode MS"/>
              </a:rPr>
              <a:t>ev_total_lag2</a:t>
            </a:r>
            <a:r>
              <a:rPr lang="en-US" altLang="en-US" sz="1700" dirty="0">
                <a:solidFill>
                  <a:schemeClr val="tx1"/>
                </a:solidFill>
              </a:rPr>
              <a:t>,</a:t>
            </a:r>
          </a:p>
          <a:p>
            <a:pPr lvl="7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dirty="0">
                <a:solidFill>
                  <a:schemeClr val="tx1"/>
                </a:solidFill>
                <a:latin typeface="Arial Unicode MS"/>
              </a:rPr>
              <a:t>     ev_total_lag3</a:t>
            </a:r>
            <a:r>
              <a:rPr lang="en-US" altLang="en-US" sz="1700" dirty="0">
                <a:solidFill>
                  <a:schemeClr val="tx1"/>
                </a:solidFill>
              </a:rPr>
              <a:t>).</a:t>
            </a:r>
            <a:endParaRPr lang="en-US" altLang="en-US" sz="17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7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     2. Trend Analysis: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A 3-month rolling average</a:t>
            </a:r>
          </a:p>
          <a:p>
            <a:pPr lvl="7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   (</a:t>
            </a:r>
            <a:r>
              <a:rPr lang="en-US" altLang="en-US" sz="1700" dirty="0">
                <a:solidFill>
                  <a:schemeClr val="tx1"/>
                </a:solidFill>
                <a:latin typeface="Arial Unicode MS"/>
              </a:rPr>
              <a:t>ev_total_roll_mean_3</a:t>
            </a:r>
            <a:r>
              <a:rPr lang="en-US" altLang="en-US" sz="1700" dirty="0">
                <a:solidFill>
                  <a:schemeClr val="tx1"/>
                </a:solidFill>
              </a:rPr>
              <a:t>) and a 6-month growth slope</a:t>
            </a:r>
          </a:p>
          <a:p>
            <a:pPr lvl="7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dirty="0">
                <a:solidFill>
                  <a:schemeClr val="tx1"/>
                </a:solidFill>
              </a:rPr>
              <a:t>     (</a:t>
            </a:r>
            <a:r>
              <a:rPr lang="en-US" altLang="en-US" sz="1700" dirty="0" err="1">
                <a:solidFill>
                  <a:schemeClr val="tx1"/>
                </a:solidFill>
                <a:latin typeface="Arial Unicode MS"/>
              </a:rPr>
              <a:t>ev_growth_slope</a:t>
            </a:r>
            <a:r>
              <a:rPr lang="en-US" altLang="en-US" sz="1700" dirty="0">
                <a:solidFill>
                  <a:schemeClr val="tx1"/>
                </a:solidFill>
              </a:rPr>
              <a:t>) to identify growth momentum.</a:t>
            </a:r>
            <a:endParaRPr lang="en-US" altLang="en-US" sz="17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4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 Most Important Features: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Our model, a </a:t>
            </a: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Random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  Forest Regressor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, was tuned using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</a:t>
            </a:r>
            <a:r>
              <a:rPr lang="en-US" altLang="en-US" sz="1700" dirty="0" err="1">
                <a:solidFill>
                  <a:schemeClr val="tx1"/>
                </a:solidFill>
                <a:latin typeface="Arial Unicode MS"/>
              </a:rPr>
              <a:t>RandomizedSearchCV</a:t>
            </a:r>
            <a:r>
              <a:rPr lang="en-US" altLang="en-US" sz="1700" dirty="0">
                <a:solidFill>
                  <a:schemeClr val="tx1"/>
                </a:solidFill>
              </a:rPr>
              <a:t>. The analysis revealed that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  lag features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(</a:t>
            </a:r>
            <a:r>
              <a:rPr lang="en-US" altLang="en-US" sz="1700" dirty="0">
                <a:solidFill>
                  <a:schemeClr val="tx1"/>
                </a:solidFill>
                <a:latin typeface="Arial Unicode MS"/>
              </a:rPr>
              <a:t>ev_total_lag1</a:t>
            </a:r>
            <a:r>
              <a:rPr lang="en-US" altLang="en-US" sz="1700" dirty="0">
                <a:solidFill>
                  <a:schemeClr val="tx1"/>
                </a:solidFill>
              </a:rPr>
              <a:t> and </a:t>
            </a:r>
            <a:r>
              <a:rPr lang="en-US" altLang="en-US" sz="1700" dirty="0">
                <a:solidFill>
                  <a:schemeClr val="tx1"/>
                </a:solidFill>
                <a:latin typeface="Arial Unicode MS"/>
              </a:rPr>
              <a:t>ev_total_lag2</a:t>
            </a:r>
            <a:r>
              <a:rPr lang="en-US" altLang="en-US" sz="1700" dirty="0">
                <a:solidFill>
                  <a:schemeClr val="tx1"/>
                </a:solidFill>
              </a:rPr>
              <a:t>) were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dirty="0">
                <a:solidFill>
                  <a:schemeClr val="tx1"/>
                </a:solidFill>
              </a:rPr>
              <a:t>  the most crucial predictors of future EV adoption.</a:t>
            </a:r>
            <a:endParaRPr lang="en-US" altLang="en-US" sz="17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 Conclusion:</a:t>
            </a: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This shows our model's predictions are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highly reliant on recent historical patterns, which is a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  powerful and logical insight for forecasting.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40F178-A7EC-BAC2-F569-0A2C201640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1154" y="1995135"/>
            <a:ext cx="6302490" cy="375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48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Problem Statement: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7070D5-1EE3-9B6E-AB82-C317B12F156C}"/>
              </a:ext>
            </a:extLst>
          </p:cNvPr>
          <p:cNvSpPr txBox="1"/>
          <p:nvPr/>
        </p:nvSpPr>
        <p:spPr>
          <a:xfrm>
            <a:off x="255314" y="1638803"/>
            <a:ext cx="648838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The Big Challenge: Preparing for the EV Revolution</a:t>
            </a:r>
          </a:p>
          <a:p>
            <a:endParaRPr lang="en-US" sz="1800" b="1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 The Opportunity: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Electric Vehicles are the future, but their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rapid adoption is creating a critical challenge for urban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planners.</a:t>
            </a:r>
          </a:p>
          <a:p>
            <a:pPr lvl="0" eaLnBrk="0" fontAlgn="base" hangingPunct="0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 The Problem: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"Inadequate planning [for charging stations]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can lead to bottlenecks, impacting user satisfaction and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hindering sustainability goals.“</a:t>
            </a:r>
          </a:p>
          <a:p>
            <a:pPr lvl="0" eaLnBrk="0" fontAlgn="base" hangingPunct="0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 The Goal: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To build a predictive model that accurately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forecasts future EV adoption. This allows us to place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charging infrastructure strategically, where it's needed most,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to support this revolution.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B7B153-FE35-6731-F168-232E6B14F41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858" r="7066"/>
          <a:stretch>
            <a:fillRect/>
          </a:stretch>
        </p:blipFill>
        <p:spPr>
          <a:xfrm>
            <a:off x="7048501" y="1638803"/>
            <a:ext cx="4622800" cy="35803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3A50DEC-7626-8249-46FC-EE18CDD037C0}"/>
              </a:ext>
            </a:extLst>
          </p:cNvPr>
          <p:cNvSpPr txBox="1"/>
          <p:nvPr/>
        </p:nvSpPr>
        <p:spPr>
          <a:xfrm>
            <a:off x="255209" y="5105559"/>
            <a:ext cx="11681582" cy="12312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sz="1800" b="1" dirty="0"/>
              <a:t>The Dataset:</a:t>
            </a:r>
            <a:r>
              <a:rPr lang="en-US" sz="1800" dirty="0"/>
              <a:t> This project uses a real-world dataset from the Washington State Department of Licensing. The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1800" dirty="0"/>
              <a:t>   data provides </a:t>
            </a:r>
            <a:r>
              <a:rPr lang="en-US" sz="1800" b="1" dirty="0"/>
              <a:t>monthly counts of registered vehicles</a:t>
            </a:r>
            <a:r>
              <a:rPr lang="en-US" sz="1800" dirty="0"/>
              <a:t> (EVs and non-EVs) from </a:t>
            </a:r>
            <a:r>
              <a:rPr lang="en-US" sz="1800" b="1" dirty="0"/>
              <a:t>2017 to 2024</a:t>
            </a:r>
            <a:r>
              <a:rPr lang="en-US" sz="1800" dirty="0"/>
              <a:t> and includes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1800" dirty="0"/>
              <a:t>   details like vehicle type and geographical location.</a:t>
            </a: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5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Solution: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E221DD-A3A7-70C6-4699-93BDA387CBDD}"/>
              </a:ext>
            </a:extLst>
          </p:cNvPr>
          <p:cNvSpPr txBox="1"/>
          <p:nvPr/>
        </p:nvSpPr>
        <p:spPr>
          <a:xfrm>
            <a:off x="344556" y="1426753"/>
            <a:ext cx="6643385" cy="5216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1800" b="1" dirty="0"/>
              <a:t>Our Complete Solution</a:t>
            </a:r>
          </a:p>
          <a:p>
            <a:pPr lvl="0" eaLnBrk="0" fontAlgn="base" hangingPunct="0">
              <a:lnSpc>
                <a:spcPct val="3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8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The core of our solution is a </a:t>
            </a: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Random Forest Regressor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  model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that has been rigorously trained and optimized to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forecast future EV adoption.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We built an interactive web application using </a:t>
            </a:r>
            <a:r>
              <a:rPr lang="en-US" altLang="en-US" sz="1800" b="1" dirty="0" err="1">
                <a:solidFill>
                  <a:schemeClr val="tx1"/>
                </a:solidFill>
                <a:latin typeface="Arial" panose="020B0604020202020204" pitchFamily="34" charset="0"/>
              </a:rPr>
              <a:t>Streamlit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to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deploy this model. This serves as a user-friendly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dashboard for urban planners and policymakers.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The dashboard allows users to:</a:t>
            </a: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Generate detailed forecasts for EV adoption in a</a:t>
            </a: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   single, specific county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Conduct </a:t>
            </a: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multi-county comparisons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to understand</a:t>
            </a: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regional growth trends.</a:t>
            </a: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Access a comprehensive analytics dashboard with</a:t>
            </a: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  state-wide EV statistics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The full source code for this project is available on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GitHub, allowing for transparency and future collaboration.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 GitHub Repository Link: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  <a:hlinkClick r:id="rId2"/>
              </a:rPr>
              <a:t>https://github.com/Bikashnaik07/EV-Demand-Forecasting</a:t>
            </a: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DCC53B2-BE60-D1A8-05FC-875A13A55E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4017"/>
          <a:stretch>
            <a:fillRect/>
          </a:stretch>
        </p:blipFill>
        <p:spPr>
          <a:xfrm>
            <a:off x="8153107" y="1254467"/>
            <a:ext cx="3694337" cy="50790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95B0CA5-8329-4AD5-127D-5F03CF4DCD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3949" y="2807500"/>
            <a:ext cx="2557377" cy="383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968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7B7F4D-3F1C-0903-100A-52F8A94DF32D}"/>
              </a:ext>
            </a:extLst>
          </p:cNvPr>
          <p:cNvSpPr txBox="1"/>
          <p:nvPr/>
        </p:nvSpPr>
        <p:spPr>
          <a:xfrm>
            <a:off x="268356" y="1516366"/>
            <a:ext cx="4544944" cy="44037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1800" b="1" dirty="0"/>
              <a:t>Model Performance</a:t>
            </a:r>
          </a:p>
          <a:p>
            <a:pPr lvl="0" eaLnBrk="0" fontAlgn="base" hangingPunct="0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8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To ensure our model is reliable, we first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evaluated its performance on historical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data it had not seen before.</a:t>
            </a:r>
          </a:p>
          <a:p>
            <a:pPr lvl="0" eaLnBrk="0" fontAlgn="base" hangingPunct="0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The model achieved a remarkably high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   R² score of 0.9984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, indicating that it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explains over 99.8% of the variability in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the EV count.</a:t>
            </a:r>
          </a:p>
          <a:p>
            <a:pPr lvl="0" eaLnBrk="0" fontAlgn="base" hangingPunct="0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The </a:t>
            </a: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MAE (Mean Absolute Error) was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   0.01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and the </a:t>
            </a: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RMSE (Root Mean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   Squared Error) was 0.06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, showing that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our predictions are extremely close to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the actual historical values.</a:t>
            </a:r>
          </a:p>
          <a:p>
            <a:pPr lvl="0" eaLnBrk="0" fontAlgn="base" hangingPunct="0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8DB952-BDB5-87F0-B267-67C102217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3600" y="1516366"/>
            <a:ext cx="7250044" cy="35975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5DA83E-E4D7-F121-73F7-3EE76F10B1C6}"/>
              </a:ext>
            </a:extLst>
          </p:cNvPr>
          <p:cNvSpPr txBox="1"/>
          <p:nvPr/>
        </p:nvSpPr>
        <p:spPr>
          <a:xfrm>
            <a:off x="255104" y="5596970"/>
            <a:ext cx="116685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The graph below visually confirms this accuracy, with the predicted values (orange line) almost perfectly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matching the actual values (blue line).</a:t>
            </a:r>
          </a:p>
        </p:txBody>
      </p:sp>
    </p:spTree>
    <p:extLst>
      <p:ext uri="{BB962C8B-B14F-4D97-AF65-F5344CB8AC3E}">
        <p14:creationId xmlns:p14="http://schemas.microsoft.com/office/powerpoint/2010/main" val="1635949419"/>
      </p:ext>
    </p:extLst>
  </p:cSld>
  <p:clrMapOvr>
    <a:masterClrMapping/>
  </p:clrMapOvr>
</p:sld>
</file>

<file path=ppt/theme/theme1.xml><?xml version="1.0" encoding="utf-8"?>
<a:theme xmlns:a="http://schemas.openxmlformats.org/drawingml/2006/main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ssion 01 Design Thinking &amp; Critical Thinking" id="{1DE73F69-F87A-4ED3-81C1-82D2BA622E0C}" vid="{37568650-F724-47C7-905E-9640F80174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 01 Design Thinking &amp; Critical Thinking</Template>
  <TotalTime>1057</TotalTime>
  <Words>1583</Words>
  <Application>Microsoft Office PowerPoint</Application>
  <PresentationFormat>Widescreen</PresentationFormat>
  <Paragraphs>209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 Unicode MS</vt:lpstr>
      <vt:lpstr>Arial</vt:lpstr>
      <vt:lpstr>Calibri</vt:lpstr>
      <vt:lpstr>Session 01 Design Thinking &amp; Critical Thinking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Mahesh Kurhe</dc:creator>
  <cp:lastModifiedBy>BIKASH NAIK</cp:lastModifiedBy>
  <cp:revision>9</cp:revision>
  <dcterms:created xsi:type="dcterms:W3CDTF">2024-12-31T09:40:01Z</dcterms:created>
  <dcterms:modified xsi:type="dcterms:W3CDTF">2025-08-03T10:34:40Z</dcterms:modified>
</cp:coreProperties>
</file>

<file path=docProps/thumbnail.jpeg>
</file>